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307" r:id="rId11"/>
    <p:sldId id="271" r:id="rId12"/>
    <p:sldId id="308" r:id="rId13"/>
    <p:sldId id="309" r:id="rId14"/>
    <p:sldId id="310" r:id="rId15"/>
    <p:sldId id="311" r:id="rId16"/>
    <p:sldId id="31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/>
    <p:restoredTop sz="88878" autoAdjust="0"/>
  </p:normalViewPr>
  <p:slideViewPr>
    <p:cSldViewPr snapToGrid="0" snapToObjects="1">
      <p:cViewPr varScale="1">
        <p:scale>
          <a:sx n="92" d="100"/>
          <a:sy n="92" d="100"/>
        </p:scale>
        <p:origin x="64" y="1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02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432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32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32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56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1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541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57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59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78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5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91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27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3D0770-AA4B-784A-8041-739C954F7EC7}" type="datetimeFigureOut">
              <a:rPr lang="en-US" smtClean="0"/>
              <a:t>6/29/2016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Chapter 6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2288" y="3559625"/>
            <a:ext cx="6995888" cy="1513117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Getting </a:t>
            </a:r>
            <a:r>
              <a:rPr lang="en-US" sz="4000" b="1" dirty="0"/>
              <a:t>a Job, Getting a Promotion, Leaving</a:t>
            </a:r>
            <a:endParaRPr lang="en-US" sz="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4493" y="4968704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12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Four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What </a:t>
            </a:r>
            <a:r>
              <a:rPr lang="en-US" dirty="0"/>
              <a:t>do ambitious employees owe themselves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2. What </a:t>
            </a:r>
            <a:r>
              <a:rPr lang="en-US" dirty="0"/>
              <a:t>do ambitious employees owe their workmates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3. The </a:t>
            </a:r>
            <a:r>
              <a:rPr lang="en-US" dirty="0"/>
              <a:t>responsibilities workers hold to their superiors start </a:t>
            </a:r>
            <a:r>
              <a:rPr lang="en-US" dirty="0" smtClean="0"/>
              <a:t>with honesty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4. The responsibility </a:t>
            </a:r>
            <a:r>
              <a:rPr lang="en-US" dirty="0"/>
              <a:t>that employees looking to </a:t>
            </a:r>
            <a:r>
              <a:rPr lang="en-US" dirty="0" smtClean="0"/>
              <a:t>be promoted </a:t>
            </a:r>
            <a:r>
              <a:rPr lang="en-US" dirty="0"/>
              <a:t>ought to consider  </a:t>
            </a:r>
            <a:r>
              <a:rPr lang="en-US" dirty="0" smtClean="0"/>
              <a:t>       is </a:t>
            </a:r>
            <a:r>
              <a:rPr lang="en-US" dirty="0"/>
              <a:t>their obligation to </a:t>
            </a:r>
            <a:r>
              <a:rPr lang="en-US" dirty="0" smtClean="0"/>
              <a:t>the organization </a:t>
            </a:r>
            <a:r>
              <a:rPr lang="en-US" dirty="0"/>
              <a:t>in general.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29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Looking for a Better Job Outside the Company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503" y="2556932"/>
            <a:ext cx="10405242" cy="3318936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Time abuse. </a:t>
            </a:r>
            <a:r>
              <a:rPr lang="en-US" dirty="0"/>
              <a:t>The use of company time to seek </a:t>
            </a:r>
            <a:r>
              <a:rPr lang="en-US" dirty="0" smtClean="0"/>
              <a:t>another job</a:t>
            </a:r>
            <a:r>
              <a:rPr lang="en-US" dirty="0"/>
              <a:t>.</a:t>
            </a:r>
          </a:p>
          <a:p>
            <a:r>
              <a:rPr lang="en-US" b="1" dirty="0" smtClean="0"/>
              <a:t>Equipment-use </a:t>
            </a:r>
            <a:r>
              <a:rPr lang="en-US" b="1" dirty="0"/>
              <a:t>abuse. </a:t>
            </a:r>
            <a:r>
              <a:rPr lang="en-US" dirty="0"/>
              <a:t>Using the firm’s equipment </a:t>
            </a:r>
            <a:r>
              <a:rPr lang="en-US" dirty="0" smtClean="0"/>
              <a:t>as part </a:t>
            </a:r>
            <a:r>
              <a:rPr lang="en-US" dirty="0"/>
              <a:t>of the effort to find a job elsewhere.</a:t>
            </a:r>
          </a:p>
          <a:p>
            <a:r>
              <a:rPr lang="en-US" b="1" dirty="0" smtClean="0"/>
              <a:t>Skill </a:t>
            </a:r>
            <a:r>
              <a:rPr lang="en-US" b="1" dirty="0"/>
              <a:t>theft. </a:t>
            </a:r>
            <a:r>
              <a:rPr lang="en-US" dirty="0"/>
              <a:t>Taking specific, job-related abilities </a:t>
            </a:r>
            <a:r>
              <a:rPr lang="en-US" dirty="0" smtClean="0"/>
              <a:t>acquired at </a:t>
            </a:r>
            <a:r>
              <a:rPr lang="en-US" dirty="0"/>
              <a:t>one company to another.</a:t>
            </a:r>
          </a:p>
          <a:p>
            <a:r>
              <a:rPr lang="en-US" b="1" dirty="0" smtClean="0"/>
              <a:t>Client </a:t>
            </a:r>
            <a:r>
              <a:rPr lang="en-US" b="1" dirty="0"/>
              <a:t>adoption. </a:t>
            </a:r>
            <a:r>
              <a:rPr lang="en-US" dirty="0"/>
              <a:t>Moving to a new company </a:t>
            </a:r>
            <a:r>
              <a:rPr lang="en-US" dirty="0" smtClean="0"/>
              <a:t>and helping </a:t>
            </a:r>
            <a:r>
              <a:rPr lang="en-US" dirty="0"/>
              <a:t>it appropriate part of the former </a:t>
            </a:r>
            <a:r>
              <a:rPr lang="en-US" dirty="0" smtClean="0"/>
              <a:t>company’s client </a:t>
            </a:r>
            <a:r>
              <a:rPr lang="en-US" dirty="0"/>
              <a:t>base.</a:t>
            </a:r>
          </a:p>
          <a:p>
            <a:r>
              <a:rPr lang="en-US" b="1" dirty="0" smtClean="0"/>
              <a:t>Market </a:t>
            </a:r>
            <a:r>
              <a:rPr lang="en-US" b="1" dirty="0"/>
              <a:t>adoption. </a:t>
            </a:r>
            <a:r>
              <a:rPr lang="en-US" dirty="0"/>
              <a:t>Moving to a new company </a:t>
            </a:r>
            <a:r>
              <a:rPr lang="en-US" dirty="0" smtClean="0"/>
              <a:t>and helping </a:t>
            </a:r>
            <a:r>
              <a:rPr lang="en-US" dirty="0"/>
              <a:t>it appropriate part of the former </a:t>
            </a:r>
            <a:r>
              <a:rPr lang="en-US" dirty="0" smtClean="0"/>
              <a:t>company’s market</a:t>
            </a:r>
            <a:r>
              <a:rPr lang="en-US" dirty="0"/>
              <a:t>.</a:t>
            </a:r>
          </a:p>
          <a:p>
            <a:r>
              <a:rPr lang="en-US" b="1" dirty="0" smtClean="0"/>
              <a:t>Idea </a:t>
            </a:r>
            <a:r>
              <a:rPr lang="en-US" b="1" dirty="0"/>
              <a:t>appropriation. </a:t>
            </a:r>
            <a:r>
              <a:rPr lang="en-US" dirty="0"/>
              <a:t>Taking ideas belonging to the </a:t>
            </a:r>
            <a:r>
              <a:rPr lang="en-US" dirty="0" smtClean="0"/>
              <a:t>old company </a:t>
            </a:r>
            <a:r>
              <a:rPr lang="en-US" dirty="0"/>
              <a:t>to the new one.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3506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 Your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503" y="2556932"/>
            <a:ext cx="10405242" cy="331893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1. Ethically, is there a difference between a worker </a:t>
            </a:r>
            <a:r>
              <a:rPr lang="en-US" dirty="0" smtClean="0"/>
              <a:t>sitting at </a:t>
            </a:r>
            <a:r>
              <a:rPr lang="en-US" dirty="0"/>
              <a:t>her desk during office hours and working on </a:t>
            </a:r>
            <a:r>
              <a:rPr lang="en-US" dirty="0" smtClean="0"/>
              <a:t>her Facebook </a:t>
            </a:r>
            <a:r>
              <a:rPr lang="en-US" dirty="0"/>
              <a:t>page and one who’s trolling Monster, </a:t>
            </a:r>
            <a:r>
              <a:rPr lang="en-US" dirty="0" smtClean="0"/>
              <a:t>looking to </a:t>
            </a:r>
            <a:r>
              <a:rPr lang="en-US" dirty="0"/>
              <a:t>find a new job somewhere else? If not, why not? If </a:t>
            </a:r>
            <a:r>
              <a:rPr lang="en-US" dirty="0" smtClean="0"/>
              <a:t>so, what’s </a:t>
            </a:r>
            <a:r>
              <a:rPr lang="en-US" dirty="0"/>
              <a:t>the difference?</a:t>
            </a:r>
          </a:p>
          <a:p>
            <a:pPr marL="0" indent="0">
              <a:buNone/>
            </a:pPr>
            <a:r>
              <a:rPr lang="en-US" dirty="0"/>
              <a:t>2. If a company pays for your job training, is there a way </a:t>
            </a:r>
            <a:r>
              <a:rPr lang="en-US" dirty="0" smtClean="0"/>
              <a:t>to calculate </a:t>
            </a:r>
            <a:r>
              <a:rPr lang="en-US" dirty="0"/>
              <a:t>how long you need to work there to satisfy </a:t>
            </a:r>
            <a:r>
              <a:rPr lang="en-US" dirty="0" smtClean="0"/>
              <a:t>the obligation </a:t>
            </a:r>
            <a:r>
              <a:rPr lang="en-US" dirty="0"/>
              <a:t>to use the training for the company’s benefit?</a:t>
            </a:r>
          </a:p>
          <a:p>
            <a:pPr marL="0" indent="0">
              <a:buNone/>
            </a:pPr>
            <a:r>
              <a:rPr lang="en-US" dirty="0"/>
              <a:t>3. In business terms, what’s the difference between </a:t>
            </a:r>
            <a:r>
              <a:rPr lang="en-US" dirty="0" smtClean="0"/>
              <a:t>trying to </a:t>
            </a:r>
            <a:r>
              <a:rPr lang="en-US" dirty="0"/>
              <a:t>steal clients from your old employer and trying to </a:t>
            </a:r>
            <a:r>
              <a:rPr lang="en-US" dirty="0" smtClean="0"/>
              <a:t>steal market </a:t>
            </a:r>
            <a:r>
              <a:rPr lang="en-US" dirty="0"/>
              <a:t>share? In ethical terms, what’s the difference?</a:t>
            </a:r>
          </a:p>
          <a:p>
            <a:pPr marL="0" indent="0">
              <a:buNone/>
            </a:pPr>
            <a:r>
              <a:rPr lang="en-US" dirty="0"/>
              <a:t>4. What’s the difference between a trade secret and </a:t>
            </a:r>
            <a:r>
              <a:rPr lang="en-US" dirty="0" smtClean="0"/>
              <a:t>a patented </a:t>
            </a:r>
            <a:r>
              <a:rPr lang="en-US" dirty="0"/>
              <a:t>idea?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647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Ethics of Quitting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There’s a difference between giving a few weeks’ notice </a:t>
            </a:r>
            <a:r>
              <a:rPr lang="en-US" dirty="0" smtClean="0"/>
              <a:t>that you’ve </a:t>
            </a:r>
            <a:r>
              <a:rPr lang="en-US" dirty="0"/>
              <a:t>decided to leave your job in cold Minneapolis to </a:t>
            </a:r>
            <a:r>
              <a:rPr lang="en-US" dirty="0" smtClean="0"/>
              <a:t>try your </a:t>
            </a:r>
            <a:r>
              <a:rPr lang="en-US" dirty="0"/>
              <a:t>luck in Florida, and suddenly walking out three </a:t>
            </a:r>
            <a:r>
              <a:rPr lang="en-US" dirty="0" smtClean="0"/>
              <a:t>days before </a:t>
            </a:r>
            <a:r>
              <a:rPr lang="en-US" dirty="0"/>
              <a:t>the year’s most important presentation, the one </a:t>
            </a:r>
            <a:r>
              <a:rPr lang="en-US" dirty="0" smtClean="0"/>
              <a:t>your team </a:t>
            </a:r>
            <a:r>
              <a:rPr lang="en-US" dirty="0"/>
              <a:t>was responsible for creating. The first scenario </a:t>
            </a:r>
            <a:r>
              <a:rPr lang="en-US" dirty="0" smtClean="0"/>
              <a:t>won’t cause </a:t>
            </a:r>
            <a:r>
              <a:rPr lang="en-US" dirty="0"/>
              <a:t>many objections, but the second raises this </a:t>
            </a:r>
            <a:r>
              <a:rPr lang="en-US" dirty="0" smtClean="0"/>
              <a:t>question: what </a:t>
            </a:r>
            <a:r>
              <a:rPr lang="en-US" dirty="0"/>
              <a:t>do departing workers owe employers?</a:t>
            </a:r>
          </a:p>
        </p:txBody>
      </p:sp>
    </p:spTree>
    <p:extLst>
      <p:ext uri="{BB962C8B-B14F-4D97-AF65-F5344CB8AC3E}">
        <p14:creationId xmlns:p14="http://schemas.microsoft.com/office/powerpoint/2010/main" val="37565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err="1"/>
              <a:t>Biswamohan</a:t>
            </a:r>
            <a:r>
              <a:rPr lang="en-US" dirty="0"/>
              <a:t> </a:t>
            </a:r>
            <a:r>
              <a:rPr lang="en-US" dirty="0" err="1"/>
              <a:t>Pani</a:t>
            </a:r>
            <a:r>
              <a:rPr lang="en-US" dirty="0"/>
              <a:t>, a low-level engineer at Intel, </a:t>
            </a:r>
            <a:r>
              <a:rPr lang="en-US" dirty="0" smtClean="0"/>
              <a:t>apparently stole </a:t>
            </a:r>
            <a:r>
              <a:rPr lang="en-US" dirty="0"/>
              <a:t>trade secrets worth a billion dollars from the </a:t>
            </a:r>
            <a:r>
              <a:rPr lang="en-US" dirty="0" smtClean="0"/>
              <a:t>company. His </a:t>
            </a:r>
            <a:r>
              <a:rPr lang="en-US" dirty="0"/>
              <a:t>plot was simple. According to a </a:t>
            </a:r>
            <a:r>
              <a:rPr lang="en-US" i="1" dirty="0"/>
              <a:t>Business week </a:t>
            </a:r>
            <a:r>
              <a:rPr lang="en-US" dirty="0"/>
              <a:t>article, </a:t>
            </a:r>
            <a:r>
              <a:rPr lang="en-US" dirty="0" smtClean="0"/>
              <a:t>he scheduled </a:t>
            </a:r>
            <a:r>
              <a:rPr lang="en-US" dirty="0"/>
              <a:t>his resignation from Intel for June 11, 2008. </a:t>
            </a:r>
            <a:r>
              <a:rPr lang="en-US" dirty="0" smtClean="0"/>
              <a:t>He’d accumulated </a:t>
            </a:r>
            <a:r>
              <a:rPr lang="en-US" dirty="0"/>
              <a:t>vacation time, however, so he wasn’t actually </a:t>
            </a:r>
            <a:r>
              <a:rPr lang="en-US" dirty="0" smtClean="0"/>
              <a:t>in the </a:t>
            </a:r>
            <a:r>
              <a:rPr lang="en-US" dirty="0"/>
              <a:t>office during June, even though he officially remained </a:t>
            </a:r>
            <a:r>
              <a:rPr lang="en-US" dirty="0" smtClean="0"/>
              <a:t>an employee</a:t>
            </a:r>
            <a:r>
              <a:rPr lang="en-US" dirty="0"/>
              <a:t>. That employee status allowed him access to </a:t>
            </a:r>
            <a:r>
              <a:rPr lang="en-US" dirty="0" smtClean="0"/>
              <a:t>Intel’s computer </a:t>
            </a:r>
            <a:r>
              <a:rPr lang="en-US" dirty="0"/>
              <a:t>network and sensitive information about </a:t>
            </a:r>
            <a:r>
              <a:rPr lang="en-US" dirty="0" smtClean="0"/>
              <a:t>next generation microprocessor </a:t>
            </a:r>
            <a:r>
              <a:rPr lang="en-US" dirty="0"/>
              <a:t>prototypes. He downloaded </a:t>
            </a:r>
            <a:r>
              <a:rPr lang="en-US" dirty="0" smtClean="0"/>
              <a:t>the files</a:t>
            </a:r>
            <a:r>
              <a:rPr lang="en-US" dirty="0"/>
              <a:t>, and he did it from his new desk at Advanced </a:t>
            </a:r>
            <a:r>
              <a:rPr lang="en-US" dirty="0" smtClean="0"/>
              <a:t>Micro Devices </a:t>
            </a:r>
            <a:r>
              <a:rPr lang="en-US" dirty="0"/>
              <a:t>(AMD), which is Intel’s chief rival. </a:t>
            </a:r>
            <a:r>
              <a:rPr lang="en-US" dirty="0" err="1"/>
              <a:t>Pani</a:t>
            </a:r>
            <a:r>
              <a:rPr lang="en-US" dirty="0"/>
              <a:t> had </a:t>
            </a:r>
            <a:r>
              <a:rPr lang="en-US" dirty="0" smtClean="0"/>
              <a:t>simply arranged </a:t>
            </a:r>
            <a:r>
              <a:rPr lang="en-US" dirty="0"/>
              <a:t>to begin his new AMD job while officially </a:t>
            </a:r>
            <a:r>
              <a:rPr lang="en-US" dirty="0" smtClean="0"/>
              <a:t>on vacation </a:t>
            </a:r>
            <a:r>
              <a:rPr lang="en-US" dirty="0"/>
              <a:t>from </a:t>
            </a:r>
            <a:r>
              <a:rPr lang="en-US" dirty="0" smtClean="0"/>
              <a:t>Intel. Why </a:t>
            </a:r>
            <a:r>
              <a:rPr lang="en-US" dirty="0"/>
              <a:t>did he do it? The article speculates that “</a:t>
            </a:r>
            <a:r>
              <a:rPr lang="en-US" dirty="0" err="1"/>
              <a:t>Pani</a:t>
            </a:r>
            <a:r>
              <a:rPr lang="en-US" dirty="0"/>
              <a:t> </a:t>
            </a:r>
            <a:r>
              <a:rPr lang="en-US" dirty="0" smtClean="0"/>
              <a:t>obtained Intel’s </a:t>
            </a:r>
            <a:r>
              <a:rPr lang="en-US" dirty="0"/>
              <a:t>trade secrets to benefit himself in his work at </a:t>
            </a:r>
            <a:r>
              <a:rPr lang="en-US" dirty="0" smtClean="0"/>
              <a:t>AMD without </a:t>
            </a:r>
            <a:r>
              <a:rPr lang="en-US" dirty="0"/>
              <a:t>AMD’s knowledge that he was doing so, which is </a:t>
            </a:r>
            <a:r>
              <a:rPr lang="en-US" dirty="0" smtClean="0"/>
              <a:t>a fairly </a:t>
            </a:r>
            <a:r>
              <a:rPr lang="en-US" dirty="0"/>
              <a:t>frequent impulse among employees changing jobs: </a:t>
            </a:r>
            <a:r>
              <a:rPr lang="en-US" dirty="0" smtClean="0"/>
              <a:t>to take </a:t>
            </a:r>
            <a:r>
              <a:rPr lang="en-US" dirty="0"/>
              <a:t>a bit of work product from their old job with them.”[</a:t>
            </a:r>
            <a:r>
              <a:rPr lang="en-US" dirty="0" smtClean="0"/>
              <a:t>10] According </a:t>
            </a:r>
            <a:r>
              <a:rPr lang="en-US" dirty="0"/>
              <a:t>to Nick </a:t>
            </a:r>
            <a:r>
              <a:rPr lang="en-US" dirty="0" err="1"/>
              <a:t>Akerman</a:t>
            </a:r>
            <a:r>
              <a:rPr lang="en-US" dirty="0"/>
              <a:t>, a New York lawyer </a:t>
            </a:r>
            <a:r>
              <a:rPr lang="en-US" dirty="0" smtClean="0"/>
              <a:t>who specializes </a:t>
            </a:r>
            <a:r>
              <a:rPr lang="en-US" dirty="0"/>
              <a:t>in trade secret cases, “It’s amazing how </a:t>
            </a:r>
            <a:r>
              <a:rPr lang="en-US" dirty="0" smtClean="0"/>
              <a:t>poorly most </a:t>
            </a:r>
            <a:r>
              <a:rPr lang="en-US" dirty="0"/>
              <a:t>companies [protect their trade secrets].” [</a:t>
            </a:r>
            <a:r>
              <a:rPr lang="en-US" dirty="0" smtClean="0"/>
              <a:t>11] </a:t>
            </a:r>
          </a:p>
          <a:p>
            <a:pPr marL="0" indent="0">
              <a:buNone/>
            </a:pPr>
            <a:r>
              <a:rPr lang="en-US" dirty="0" smtClean="0"/>
              <a:t>After </a:t>
            </a:r>
            <a:r>
              <a:rPr lang="en-US" dirty="0"/>
              <a:t>being caught, </a:t>
            </a:r>
            <a:r>
              <a:rPr lang="en-US" dirty="0" err="1"/>
              <a:t>Pani</a:t>
            </a:r>
            <a:r>
              <a:rPr lang="en-US" dirty="0"/>
              <a:t> faced charges in federal court </a:t>
            </a:r>
            <a:r>
              <a:rPr lang="en-US" dirty="0" smtClean="0"/>
              <a:t>for trade </a:t>
            </a:r>
            <a:r>
              <a:rPr lang="en-US" dirty="0"/>
              <a:t>secret theft, with a possible prison term of ten years. </a:t>
            </a:r>
            <a:r>
              <a:rPr lang="en-US" dirty="0" smtClean="0"/>
              <a:t>He pleaded </a:t>
            </a:r>
            <a:r>
              <a:rPr lang="en-US" dirty="0"/>
              <a:t>innocent, maintaining that he downloaded </a:t>
            </a:r>
            <a:r>
              <a:rPr lang="en-US" dirty="0" smtClean="0"/>
              <a:t>the material </a:t>
            </a:r>
            <a:r>
              <a:rPr lang="en-US" dirty="0"/>
              <a:t>for his wife to use. She was an Intel employee at </a:t>
            </a:r>
            <a:r>
              <a:rPr lang="en-US" dirty="0" smtClean="0"/>
              <a:t>the time </a:t>
            </a:r>
            <a:r>
              <a:rPr lang="en-US" dirty="0"/>
              <a:t>and had no plans to leave.</a:t>
            </a:r>
          </a:p>
        </p:txBody>
      </p:sp>
    </p:spTree>
    <p:extLst>
      <p:ext uri="{BB962C8B-B14F-4D97-AF65-F5344CB8AC3E}">
        <p14:creationId xmlns:p14="http://schemas.microsoft.com/office/powerpoint/2010/main" val="41045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1. Can the fact that </a:t>
            </a:r>
            <a:r>
              <a:rPr lang="en-US" dirty="0" err="1"/>
              <a:t>Pani</a:t>
            </a:r>
            <a:r>
              <a:rPr lang="en-US" dirty="0"/>
              <a:t> got the information so </a:t>
            </a:r>
            <a:r>
              <a:rPr lang="en-US" dirty="0" smtClean="0"/>
              <a:t>easily be </a:t>
            </a:r>
            <a:r>
              <a:rPr lang="en-US" dirty="0"/>
              <a:t>used to build an ethical case that what he </a:t>
            </a:r>
            <a:r>
              <a:rPr lang="en-US" dirty="0" smtClean="0"/>
              <a:t>did wasn’t </a:t>
            </a:r>
            <a:r>
              <a:rPr lang="en-US" dirty="0"/>
              <a:t>wrong? If not, why not? If so, what does </a:t>
            </a:r>
            <a:r>
              <a:rPr lang="en-US" dirty="0" smtClean="0"/>
              <a:t>the case </a:t>
            </a:r>
            <a:r>
              <a:rPr lang="en-US" dirty="0"/>
              <a:t>look like?</a:t>
            </a:r>
          </a:p>
          <a:p>
            <a:pPr marL="0" indent="0">
              <a:buNone/>
            </a:pPr>
            <a:r>
              <a:rPr lang="en-US" dirty="0"/>
              <a:t>2. Ethically, does it matter whether </a:t>
            </a:r>
            <a:r>
              <a:rPr lang="en-US" dirty="0" err="1"/>
              <a:t>Pani</a:t>
            </a:r>
            <a:r>
              <a:rPr lang="en-US" dirty="0"/>
              <a:t> was a </a:t>
            </a:r>
            <a:r>
              <a:rPr lang="en-US" dirty="0" smtClean="0"/>
              <a:t>key author </a:t>
            </a:r>
            <a:r>
              <a:rPr lang="en-US" dirty="0"/>
              <a:t>of the taken documents? Why or why </a:t>
            </a:r>
            <a:r>
              <a:rPr lang="en-US" dirty="0" smtClean="0"/>
              <a:t>not? 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dirty="0"/>
              <a:t>. According to the article, a lot of people do </a:t>
            </a:r>
            <a:r>
              <a:rPr lang="en-US" dirty="0" smtClean="0"/>
              <a:t>what </a:t>
            </a:r>
            <a:r>
              <a:rPr lang="en-US" dirty="0" err="1" smtClean="0"/>
              <a:t>Pani</a:t>
            </a:r>
            <a:r>
              <a:rPr lang="en-US" dirty="0" smtClean="0"/>
              <a:t> </a:t>
            </a:r>
            <a:r>
              <a:rPr lang="en-US" dirty="0"/>
              <a:t>did. Is that a justification for his </a:t>
            </a:r>
            <a:r>
              <a:rPr lang="en-US" dirty="0" smtClean="0"/>
              <a:t>action? Explain.</a:t>
            </a:r>
          </a:p>
          <a:p>
            <a:pPr marL="0" indent="0">
              <a:buNone/>
            </a:pPr>
            <a:r>
              <a:rPr lang="en-US" dirty="0"/>
              <a:t>4. Did </a:t>
            </a:r>
            <a:r>
              <a:rPr lang="en-US" dirty="0" err="1"/>
              <a:t>Pani</a:t>
            </a:r>
            <a:r>
              <a:rPr lang="en-US" dirty="0"/>
              <a:t> have a responsibility to formally end </a:t>
            </a:r>
            <a:r>
              <a:rPr lang="en-US" dirty="0" smtClean="0"/>
              <a:t>his employment </a:t>
            </a:r>
            <a:r>
              <a:rPr lang="en-US" dirty="0"/>
              <a:t>status with Intel before joining </a:t>
            </a:r>
            <a:r>
              <a:rPr lang="en-US" dirty="0" smtClean="0"/>
              <a:t>AMD, or </a:t>
            </a:r>
            <a:r>
              <a:rPr lang="en-US" dirty="0"/>
              <a:t>is it OK for him to be vacationing from </a:t>
            </a:r>
            <a:r>
              <a:rPr lang="en-US" dirty="0" smtClean="0"/>
              <a:t>Intel while </a:t>
            </a:r>
            <a:r>
              <a:rPr lang="en-US" dirty="0"/>
              <a:t>working at AMD? Whose interests need to </a:t>
            </a:r>
            <a:r>
              <a:rPr lang="en-US" dirty="0" smtClean="0"/>
              <a:t>be considered </a:t>
            </a:r>
            <a:r>
              <a:rPr lang="en-US" dirty="0"/>
              <a:t>to answer this question thoroughly?</a:t>
            </a:r>
          </a:p>
        </p:txBody>
      </p:sp>
    </p:spTree>
    <p:extLst>
      <p:ext uri="{BB962C8B-B14F-4D97-AF65-F5344CB8AC3E}">
        <p14:creationId xmlns:p14="http://schemas.microsoft.com/office/powerpoint/2010/main" val="41265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5. As James </a:t>
            </a:r>
            <a:r>
              <a:rPr lang="en-US" dirty="0" err="1"/>
              <a:t>Carlini</a:t>
            </a:r>
            <a:r>
              <a:rPr lang="en-US" dirty="0"/>
              <a:t>, a professor at </a:t>
            </a:r>
            <a:r>
              <a:rPr lang="en-US" dirty="0" smtClean="0"/>
              <a:t>Northwestern University</a:t>
            </a:r>
            <a:r>
              <a:rPr lang="en-US" dirty="0"/>
              <a:t>, points out in an essay, [12] it is </a:t>
            </a:r>
            <a:r>
              <a:rPr lang="en-US" dirty="0" smtClean="0"/>
              <a:t>accepted wisdom </a:t>
            </a:r>
            <a:r>
              <a:rPr lang="en-US" dirty="0"/>
              <a:t>in the world of business ethics </a:t>
            </a:r>
            <a:r>
              <a:rPr lang="en-US" dirty="0" smtClean="0"/>
              <a:t>that employees </a:t>
            </a:r>
            <a:r>
              <a:rPr lang="en-US" dirty="0"/>
              <a:t>leaving a company ought to </a:t>
            </a:r>
            <a:r>
              <a:rPr lang="en-US" dirty="0" smtClean="0"/>
              <a:t>provide two-week</a:t>
            </a:r>
            <a:r>
              <a:rPr lang="en-US" dirty="0"/>
              <a:t>’ notice to employers. Use the </a:t>
            </a:r>
            <a:r>
              <a:rPr lang="en-US" dirty="0" err="1"/>
              <a:t>Pani</a:t>
            </a:r>
            <a:r>
              <a:rPr lang="en-US" dirty="0"/>
              <a:t> </a:t>
            </a:r>
            <a:r>
              <a:rPr lang="en-US" dirty="0" smtClean="0"/>
              <a:t>case to </a:t>
            </a:r>
            <a:r>
              <a:rPr lang="en-US" dirty="0"/>
              <a:t>make the argument that employees should </a:t>
            </a:r>
            <a:r>
              <a:rPr lang="en-US" dirty="0" smtClean="0"/>
              <a:t>notify employers </a:t>
            </a:r>
            <a:r>
              <a:rPr lang="en-US" dirty="0"/>
              <a:t>that they’re leaving only at the </a:t>
            </a:r>
            <a:r>
              <a:rPr lang="en-US" dirty="0" smtClean="0"/>
              <a:t>last moment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6. </a:t>
            </a:r>
            <a:r>
              <a:rPr lang="en-US" dirty="0" err="1"/>
              <a:t>Pani</a:t>
            </a:r>
            <a:r>
              <a:rPr lang="en-US" dirty="0"/>
              <a:t> left Intel after receiving a poor job </a:t>
            </a:r>
            <a:r>
              <a:rPr lang="en-US" dirty="0" smtClean="0"/>
              <a:t>review. Probably </a:t>
            </a:r>
            <a:r>
              <a:rPr lang="en-US" dirty="0"/>
              <a:t>he was mad about that. From a </a:t>
            </a:r>
            <a:r>
              <a:rPr lang="en-US" dirty="0" smtClean="0"/>
              <a:t>utilitarian perspective—one </a:t>
            </a:r>
            <a:r>
              <a:rPr lang="en-US" dirty="0"/>
              <a:t>that defines the ethical good </a:t>
            </a:r>
            <a:r>
              <a:rPr lang="en-US" dirty="0" smtClean="0"/>
              <a:t>as the </a:t>
            </a:r>
            <a:r>
              <a:rPr lang="en-US" dirty="0"/>
              <a:t>greatest good for the greatest number over </a:t>
            </a:r>
            <a:r>
              <a:rPr lang="en-US" dirty="0" smtClean="0"/>
              <a:t>the long </a:t>
            </a:r>
            <a:r>
              <a:rPr lang="en-US" dirty="0"/>
              <a:t>haul—would </a:t>
            </a:r>
            <a:r>
              <a:rPr lang="en-US" dirty="0" err="1"/>
              <a:t>Pani</a:t>
            </a:r>
            <a:r>
              <a:rPr lang="en-US" dirty="0"/>
              <a:t> have acted more </a:t>
            </a:r>
            <a:r>
              <a:rPr lang="en-US" dirty="0" smtClean="0"/>
              <a:t>ethically had </a:t>
            </a:r>
            <a:r>
              <a:rPr lang="en-US" dirty="0"/>
              <a:t>he stormed into his boss’s office and </a:t>
            </a:r>
            <a:r>
              <a:rPr lang="en-US" dirty="0" smtClean="0"/>
              <a:t>screamed at </a:t>
            </a:r>
            <a:r>
              <a:rPr lang="en-US" dirty="0"/>
              <a:t>the guy and quit instead of biting his </a:t>
            </a:r>
            <a:r>
              <a:rPr lang="en-US" dirty="0" smtClean="0"/>
              <a:t>tongue, getting </a:t>
            </a:r>
            <a:r>
              <a:rPr lang="en-US" dirty="0"/>
              <a:t>a job elsewhere, and doing what he </a:t>
            </a:r>
            <a:r>
              <a:rPr lang="en-US" dirty="0" smtClean="0"/>
              <a:t>did? Explain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73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80441"/>
            <a:ext cx="9908627" cy="339542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Define </a:t>
            </a:r>
            <a:r>
              <a:rPr lang="en-US" dirty="0"/>
              <a:t>ways job seekers may misrepresent themselves </a:t>
            </a:r>
            <a:r>
              <a:rPr lang="en-US" dirty="0" smtClean="0"/>
              <a:t>on a </a:t>
            </a:r>
            <a:r>
              <a:rPr lang="en-US" dirty="0"/>
              <a:t>résumé.</a:t>
            </a:r>
          </a:p>
          <a:p>
            <a:r>
              <a:rPr lang="en-US" dirty="0" smtClean="0"/>
              <a:t>Construct </a:t>
            </a:r>
            <a:r>
              <a:rPr lang="en-US" dirty="0"/>
              <a:t>an ethical framework for managing </a:t>
            </a:r>
            <a:r>
              <a:rPr lang="en-US" dirty="0" smtClean="0"/>
              <a:t>the dilemmas </a:t>
            </a:r>
            <a:r>
              <a:rPr lang="en-US" dirty="0"/>
              <a:t>of crafting a résumé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Distinguish </a:t>
            </a:r>
            <a:r>
              <a:rPr lang="en-US" dirty="0"/>
              <a:t>the free market from other methods </a:t>
            </a:r>
            <a:r>
              <a:rPr lang="en-US" dirty="0" smtClean="0"/>
              <a:t>for determining </a:t>
            </a:r>
            <a:r>
              <a:rPr lang="en-US" dirty="0"/>
              <a:t>a just salary.</a:t>
            </a:r>
          </a:p>
          <a:p>
            <a:r>
              <a:rPr lang="en-US" dirty="0" smtClean="0"/>
              <a:t>Consider </a:t>
            </a:r>
            <a:r>
              <a:rPr lang="en-US" dirty="0"/>
              <a:t>the justification of wage demands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Distinguish </a:t>
            </a:r>
            <a:r>
              <a:rPr lang="en-US" dirty="0"/>
              <a:t>two job promotion tracks.</a:t>
            </a:r>
          </a:p>
          <a:p>
            <a:r>
              <a:rPr lang="en-US" dirty="0" smtClean="0"/>
              <a:t>Define </a:t>
            </a:r>
            <a:r>
              <a:rPr lang="en-US" dirty="0"/>
              <a:t>ethical responsibilities of those seeking a </a:t>
            </a:r>
            <a:r>
              <a:rPr lang="en-US" dirty="0" smtClean="0"/>
              <a:t>job promotion.</a:t>
            </a:r>
          </a:p>
          <a:p>
            <a:r>
              <a:rPr lang="en-US" dirty="0" smtClean="0"/>
              <a:t>Consider </a:t>
            </a:r>
            <a:r>
              <a:rPr lang="en-US" dirty="0"/>
              <a:t>ethical dilemmas confronting employees as </a:t>
            </a:r>
            <a:r>
              <a:rPr lang="en-US" dirty="0" smtClean="0"/>
              <a:t>they move </a:t>
            </a:r>
            <a:r>
              <a:rPr lang="en-US" dirty="0"/>
              <a:t>from one organization to a competitor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Define </a:t>
            </a:r>
            <a:r>
              <a:rPr lang="en-US" dirty="0"/>
              <a:t>and consider ethical issues surrounding </a:t>
            </a:r>
            <a:r>
              <a:rPr lang="en-US" dirty="0" smtClean="0"/>
              <a:t>the decision </a:t>
            </a:r>
            <a:r>
              <a:rPr lang="en-US" dirty="0"/>
              <a:t>to quit.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44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Résumé 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There are multiple kinds </a:t>
            </a:r>
            <a:r>
              <a:rPr lang="en-US" sz="2000" dirty="0" smtClean="0"/>
              <a:t>of positive résumé misrepresentations </a:t>
            </a:r>
            <a:r>
              <a:rPr lang="en-US" sz="2000" dirty="0"/>
              <a:t>and negative </a:t>
            </a:r>
            <a:r>
              <a:rPr lang="en-US" sz="2000" dirty="0" smtClean="0"/>
              <a:t>résumé misrepresentations.</a:t>
            </a:r>
          </a:p>
          <a:p>
            <a:pPr marL="457200" lvl="1" indent="0">
              <a:buNone/>
            </a:pPr>
            <a:r>
              <a:rPr lang="en-US" sz="1600" b="1" dirty="0"/>
              <a:t>False credentials</a:t>
            </a:r>
            <a:r>
              <a:rPr lang="en-US" sz="1600" b="1" dirty="0" smtClean="0"/>
              <a:t>.</a:t>
            </a:r>
          </a:p>
          <a:p>
            <a:pPr marL="457200" lvl="1" indent="0">
              <a:buNone/>
            </a:pPr>
            <a:r>
              <a:rPr lang="en-US" sz="1600" b="1" dirty="0"/>
              <a:t>False experience</a:t>
            </a:r>
            <a:r>
              <a:rPr lang="en-US" sz="1600" b="1" dirty="0" smtClean="0"/>
              <a:t>.</a:t>
            </a:r>
          </a:p>
          <a:p>
            <a:pPr marL="457200" lvl="1" indent="0">
              <a:buNone/>
            </a:pPr>
            <a:r>
              <a:rPr lang="en-US" sz="1600" b="1" dirty="0"/>
              <a:t>Embellished experience</a:t>
            </a:r>
            <a:r>
              <a:rPr lang="en-US" sz="1600" b="1" dirty="0" smtClean="0"/>
              <a:t>.</a:t>
            </a:r>
          </a:p>
          <a:p>
            <a:pPr marL="457200" lvl="1" indent="0">
              <a:buNone/>
            </a:pPr>
            <a:r>
              <a:rPr lang="en-US" sz="1600" b="1" dirty="0" smtClean="0"/>
              <a:t>False </a:t>
            </a:r>
            <a:r>
              <a:rPr lang="en-US" sz="1600" b="1" dirty="0"/>
              <a:t>chronology</a:t>
            </a:r>
            <a:r>
              <a:rPr lang="en-US" sz="1600" b="1" dirty="0" smtClean="0"/>
              <a:t>.</a:t>
            </a:r>
          </a:p>
          <a:p>
            <a:pPr marL="457200" lvl="1" indent="0">
              <a:buNone/>
            </a:pPr>
            <a:r>
              <a:rPr lang="en-US" sz="1600" b="1" dirty="0"/>
              <a:t>False references.</a:t>
            </a:r>
            <a:endParaRPr lang="en-US" sz="1980" dirty="0"/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597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Ethics of Stretching the Résumé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87909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It’s hard to define all the ethical lines dividing what </a:t>
            </a:r>
            <a:r>
              <a:rPr lang="en-US" dirty="0" smtClean="0"/>
              <a:t>should and </a:t>
            </a:r>
            <a:r>
              <a:rPr lang="en-US" dirty="0"/>
              <a:t>shouldn’t be included in a job applicant’s résumé, </a:t>
            </a:r>
            <a:r>
              <a:rPr lang="en-US" dirty="0" smtClean="0"/>
              <a:t>but steps </a:t>
            </a:r>
            <a:r>
              <a:rPr lang="en-US" dirty="0"/>
              <a:t>can be taken to control the situation. If you’re sitting </a:t>
            </a:r>
            <a:r>
              <a:rPr lang="en-US" dirty="0" smtClean="0"/>
              <a:t>at your </a:t>
            </a:r>
            <a:r>
              <a:rPr lang="en-US" dirty="0"/>
              <a:t>desk trying to figure out whether there should be </a:t>
            </a:r>
            <a:r>
              <a:rPr lang="en-US" dirty="0" smtClean="0"/>
              <a:t>any deleting</a:t>
            </a:r>
            <a:r>
              <a:rPr lang="en-US" dirty="0"/>
              <a:t>, fudging, or exaggerating, two questions can help </a:t>
            </a:r>
            <a:r>
              <a:rPr lang="en-US" dirty="0" smtClean="0"/>
              <a:t>get a </a:t>
            </a:r>
            <a:r>
              <a:rPr lang="en-US" dirty="0"/>
              <a:t>hold of the situation:</a:t>
            </a:r>
          </a:p>
          <a:p>
            <a:pPr marL="0" indent="0">
              <a:buNone/>
            </a:pPr>
            <a:r>
              <a:rPr lang="en-US" dirty="0" smtClean="0"/>
              <a:t>	1</a:t>
            </a:r>
            <a:r>
              <a:rPr lang="en-US" dirty="0"/>
              <a:t>. Who will be affected by my decision?</a:t>
            </a:r>
          </a:p>
          <a:p>
            <a:pPr marL="0" indent="0">
              <a:buNone/>
            </a:pPr>
            <a:r>
              <a:rPr lang="en-US" smtClean="0"/>
              <a:t>	2</a:t>
            </a:r>
            <a:r>
              <a:rPr lang="en-US" dirty="0"/>
              <a:t>. Does it matter what everyone else is doing?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15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Ethical Egoism and Résumé Misrepresentations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Circumstances involving the specific post being </a:t>
            </a:r>
            <a:r>
              <a:rPr lang="en-US" dirty="0" smtClean="0"/>
              <a:t>sought, along </a:t>
            </a:r>
            <a:r>
              <a:rPr lang="en-US" dirty="0"/>
              <a:t>with commonly accepted practice, may </a:t>
            </a:r>
            <a:r>
              <a:rPr lang="en-US" dirty="0" smtClean="0"/>
              <a:t>determine the </a:t>
            </a:r>
            <a:r>
              <a:rPr lang="en-US" dirty="0"/>
              <a:t>extent to which misrepresentations are </a:t>
            </a:r>
            <a:r>
              <a:rPr lang="en-US" dirty="0" smtClean="0"/>
              <a:t>ethically objectionable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86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Am I Worth</a:t>
            </a:r>
            <a:r>
              <a:rPr lang="en-US" b="1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50866"/>
            <a:ext cx="9601196" cy="3318936"/>
          </a:xfrm>
        </p:spPr>
        <p:txBody>
          <a:bodyPr>
            <a:normAutofit/>
          </a:bodyPr>
          <a:lstStyle/>
          <a:p>
            <a:r>
              <a:rPr lang="en-US" dirty="0" smtClean="0"/>
              <a:t>my </a:t>
            </a:r>
            <a:r>
              <a:rPr lang="en-US" dirty="0"/>
              <a:t>value to the organization,</a:t>
            </a:r>
          </a:p>
          <a:p>
            <a:r>
              <a:rPr lang="en-US" dirty="0" smtClean="0"/>
              <a:t>the </a:t>
            </a:r>
            <a:r>
              <a:rPr lang="en-US" dirty="0"/>
              <a:t>ability of the organization to pay,</a:t>
            </a:r>
          </a:p>
          <a:p>
            <a:r>
              <a:rPr lang="en-US" dirty="0" smtClean="0"/>
              <a:t>the </a:t>
            </a:r>
            <a:r>
              <a:rPr lang="en-US" dirty="0"/>
              <a:t>community wage level,</a:t>
            </a:r>
          </a:p>
          <a:p>
            <a:r>
              <a:rPr lang="en-US" dirty="0" smtClean="0"/>
              <a:t>the </a:t>
            </a:r>
            <a:r>
              <a:rPr lang="en-US" dirty="0"/>
              <a:t>wages paid to other employees in the organization,</a:t>
            </a:r>
          </a:p>
          <a:p>
            <a:r>
              <a:rPr lang="en-US" dirty="0" smtClean="0"/>
              <a:t>my </a:t>
            </a:r>
            <a:r>
              <a:rPr lang="en-US" dirty="0"/>
              <a:t>experience and seniority relative to others in </a:t>
            </a:r>
            <a:r>
              <a:rPr lang="en-US" dirty="0" smtClean="0"/>
              <a:t>the organization</a:t>
            </a:r>
            <a:r>
              <a:rPr lang="en-US" dirty="0"/>
              <a:t>,</a:t>
            </a:r>
          </a:p>
          <a:p>
            <a:r>
              <a:rPr lang="en-US" dirty="0" smtClean="0"/>
              <a:t>the </a:t>
            </a:r>
            <a:r>
              <a:rPr lang="en-US" dirty="0"/>
              <a:t>future jobs a post may prepare me for.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64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Measuring Your Worth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01197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employees trying to measure their worth </a:t>
            </a:r>
            <a:r>
              <a:rPr lang="en-US" dirty="0" smtClean="0"/>
              <a:t>in business—how </a:t>
            </a:r>
            <a:r>
              <a:rPr lang="en-US" dirty="0"/>
              <a:t>much they ought to be paid for their </a:t>
            </a:r>
            <a:r>
              <a:rPr lang="en-US" dirty="0" smtClean="0"/>
              <a:t>work— the </a:t>
            </a:r>
            <a:r>
              <a:rPr lang="en-US" dirty="0"/>
              <a:t>guiding question is, “What are the criteria used </a:t>
            </a:r>
            <a:r>
              <a:rPr lang="en-US" dirty="0" smtClean="0"/>
              <a:t>to measure </a:t>
            </a:r>
            <a:r>
              <a:rPr lang="en-US" dirty="0"/>
              <a:t>whether a paycheck is too fat or too lean?” </a:t>
            </a:r>
            <a:r>
              <a:rPr lang="en-US" dirty="0" smtClean="0"/>
              <a:t>Are wages </a:t>
            </a:r>
            <a:r>
              <a:rPr lang="en-US" dirty="0"/>
              <a:t>set by the market, or is it my value to the </a:t>
            </a:r>
            <a:r>
              <a:rPr lang="en-US" dirty="0" smtClean="0"/>
              <a:t>organization or </a:t>
            </a:r>
            <a:r>
              <a:rPr lang="en-US" dirty="0"/>
              <a:t>something else that determines the pay scale?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65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Plotting a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Two Kinds of Job Promotions</a:t>
            </a:r>
          </a:p>
          <a:p>
            <a:pPr marL="0" indent="0">
              <a:buNone/>
            </a:pPr>
            <a:r>
              <a:rPr lang="en-US" dirty="0"/>
              <a:t>Two major promotion tracks run through </a:t>
            </a:r>
            <a:r>
              <a:rPr lang="en-US" dirty="0" smtClean="0"/>
              <a:t>many organizations</a:t>
            </a:r>
            <a:r>
              <a:rPr lang="en-US" dirty="0"/>
              <a:t>: one based on accomplishment, the other </a:t>
            </a:r>
            <a:r>
              <a:rPr lang="en-US" dirty="0" smtClean="0"/>
              <a:t>on competition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Accomplishment </a:t>
            </a:r>
            <a:r>
              <a:rPr lang="en-US" dirty="0"/>
              <a:t>promotions are </a:t>
            </a:r>
            <a:r>
              <a:rPr lang="en-US" dirty="0" smtClean="0"/>
              <a:t>those scheduled </a:t>
            </a:r>
            <a:r>
              <a:rPr lang="en-US" dirty="0"/>
              <a:t>for workers attaining specific, </a:t>
            </a:r>
            <a:r>
              <a:rPr lang="en-US" dirty="0" smtClean="0"/>
              <a:t>predetermined goals</a:t>
            </a:r>
            <a:r>
              <a:rPr lang="en-US" dirty="0"/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57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Dirty Tricks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The </a:t>
            </a:r>
            <a:r>
              <a:rPr lang="en-US" b="1" dirty="0"/>
              <a:t>creative magpie. </a:t>
            </a:r>
            <a:r>
              <a:rPr lang="en-US" dirty="0"/>
              <a:t>This time-honored strategy </a:t>
            </a:r>
            <a:r>
              <a:rPr lang="en-US" dirty="0" smtClean="0"/>
              <a:t>of self-service </a:t>
            </a:r>
            <a:r>
              <a:rPr lang="en-US" dirty="0"/>
              <a:t>is exaggerating involvement in </a:t>
            </a:r>
            <a:r>
              <a:rPr lang="en-US" dirty="0" smtClean="0"/>
              <a:t>successful ideas—or </a:t>
            </a:r>
            <a:r>
              <a:rPr lang="en-US" dirty="0"/>
              <a:t>flat out stealing credit for </a:t>
            </a:r>
            <a:r>
              <a:rPr lang="en-US" dirty="0" smtClean="0"/>
              <a:t>them—while steadfastly </a:t>
            </a:r>
            <a:r>
              <a:rPr lang="en-US" dirty="0"/>
              <a:t>forgetting to mention others’ contributions.</a:t>
            </a:r>
          </a:p>
          <a:p>
            <a:pPr marL="0" indent="0">
              <a:buNone/>
            </a:pPr>
            <a:r>
              <a:rPr lang="en-US" b="1" dirty="0" smtClean="0"/>
              <a:t>E-mail </a:t>
            </a:r>
            <a:r>
              <a:rPr lang="en-US" b="1" dirty="0"/>
              <a:t>to the gods. </a:t>
            </a:r>
            <a:r>
              <a:rPr lang="en-US" dirty="0"/>
              <a:t>A contemporary and clever </a:t>
            </a:r>
            <a:r>
              <a:rPr lang="en-US" dirty="0" smtClean="0"/>
              <a:t>scheme for </a:t>
            </a:r>
            <a:r>
              <a:rPr lang="en-US" dirty="0"/>
              <a:t>ruining your colleagues’ advancement chances, </a:t>
            </a:r>
            <a:r>
              <a:rPr lang="en-US" dirty="0" smtClean="0"/>
              <a:t>it entails </a:t>
            </a:r>
            <a:r>
              <a:rPr lang="en-US" dirty="0"/>
              <a:t>writing an e-mail incidentally detailing </a:t>
            </a:r>
            <a:r>
              <a:rPr lang="en-US" dirty="0" smtClean="0"/>
              <a:t>a colleague’s </a:t>
            </a:r>
            <a:r>
              <a:rPr lang="en-US" dirty="0"/>
              <a:t>work-related failure and “</a:t>
            </a:r>
            <a:r>
              <a:rPr lang="en-US" dirty="0" smtClean="0"/>
              <a:t>accidentally” copying </a:t>
            </a:r>
            <a:r>
              <a:rPr lang="en-US" dirty="0"/>
              <a:t>the message to supervisors and clients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64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4956</TotalTime>
  <Words>1595</Words>
  <Application>Microsoft Office PowerPoint</Application>
  <PresentationFormat>Widescreen</PresentationFormat>
  <Paragraphs>82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Garamond</vt:lpstr>
      <vt:lpstr>Organic</vt:lpstr>
      <vt:lpstr>Chapter 6</vt:lpstr>
      <vt:lpstr>Learning Objectives</vt:lpstr>
      <vt:lpstr>The Résumé Introduction</vt:lpstr>
      <vt:lpstr>The Ethics of Stretching the Résumé</vt:lpstr>
      <vt:lpstr>Ethical Egoism and Résumé Misrepresentations</vt:lpstr>
      <vt:lpstr>What Am I Worth? </vt:lpstr>
      <vt:lpstr>Measuring Your Worth</vt:lpstr>
      <vt:lpstr>Plotting a Promotion</vt:lpstr>
      <vt:lpstr>Dirty Tricks</vt:lpstr>
      <vt:lpstr>The Four Responsibilities</vt:lpstr>
      <vt:lpstr>Looking for a Better Job Outside the Company</vt:lpstr>
      <vt:lpstr>Test Your Knowledge</vt:lpstr>
      <vt:lpstr>The Ethics of Quitting</vt:lpstr>
      <vt:lpstr>Case Study</vt:lpstr>
      <vt:lpstr>Case Study Questions</vt:lpstr>
      <vt:lpstr>Case Study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Bergen Eskildsen</dc:creator>
  <cp:lastModifiedBy>Joe Light</cp:lastModifiedBy>
  <cp:revision>51</cp:revision>
  <dcterms:created xsi:type="dcterms:W3CDTF">2016-06-14T20:06:50Z</dcterms:created>
  <dcterms:modified xsi:type="dcterms:W3CDTF">2016-06-29T22:12:07Z</dcterms:modified>
</cp:coreProperties>
</file>